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18"/>
  </p:notesMasterIdLst>
  <p:sldIdLst>
    <p:sldId id="286" r:id="rId2"/>
    <p:sldId id="1064" r:id="rId3"/>
    <p:sldId id="1076" r:id="rId4"/>
    <p:sldId id="275" r:id="rId5"/>
    <p:sldId id="1073" r:id="rId6"/>
    <p:sldId id="1075" r:id="rId7"/>
    <p:sldId id="1074" r:id="rId8"/>
    <p:sldId id="276" r:id="rId9"/>
    <p:sldId id="278" r:id="rId10"/>
    <p:sldId id="1077" r:id="rId11"/>
    <p:sldId id="1067" r:id="rId12"/>
    <p:sldId id="493" r:id="rId13"/>
    <p:sldId id="494" r:id="rId14"/>
    <p:sldId id="1072" r:id="rId15"/>
    <p:sldId id="1071" r:id="rId16"/>
    <p:sldId id="481" r:id="rId17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9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025525" y="787400"/>
            <a:ext cx="5186363" cy="3889375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l-PL" sz="4200" b="0" strike="noStrike" spc="-1">
                <a:latin typeface="Arial"/>
              </a:rPr>
              <a:t>Kliknij, aby przesunąć slajd</a:t>
            </a: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723880" y="4925699"/>
            <a:ext cx="5790696" cy="466626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l-PL" sz="1900" b="0" strike="noStrike" spc="-1">
                <a:latin typeface="Arial"/>
              </a:rPr>
              <a:t>Kliknij, aby edytować format notatek</a:t>
            </a:r>
          </a:p>
        </p:txBody>
      </p:sp>
      <p:sp>
        <p:nvSpPr>
          <p:cNvPr id="17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141295" cy="51816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l-PL" sz="1400" b="0" strike="noStrike" spc="-1">
                <a:latin typeface="Times New Roman"/>
              </a:rPr>
              <a:t>&lt;główka&gt;</a:t>
            </a:r>
          </a:p>
        </p:txBody>
      </p:sp>
      <p:sp>
        <p:nvSpPr>
          <p:cNvPr id="177" name="PlaceHolder 4"/>
          <p:cNvSpPr>
            <a:spLocks noGrp="1"/>
          </p:cNvSpPr>
          <p:nvPr>
            <p:ph type="dt"/>
          </p:nvPr>
        </p:nvSpPr>
        <p:spPr>
          <a:xfrm>
            <a:off x="4097162" y="0"/>
            <a:ext cx="3141295" cy="518164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pl-PL" sz="1400" b="0" strike="noStrike" spc="-1">
                <a:latin typeface="Times New Roman"/>
              </a:rPr>
              <a:t>&lt;data/godzina&gt;</a:t>
            </a:r>
          </a:p>
        </p:txBody>
      </p:sp>
      <p:sp>
        <p:nvSpPr>
          <p:cNvPr id="178" name="PlaceHolder 5"/>
          <p:cNvSpPr>
            <a:spLocks noGrp="1"/>
          </p:cNvSpPr>
          <p:nvPr>
            <p:ph type="ftr"/>
          </p:nvPr>
        </p:nvSpPr>
        <p:spPr>
          <a:xfrm>
            <a:off x="0" y="9851748"/>
            <a:ext cx="3141295" cy="5181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179" name="PlaceHolder 6"/>
          <p:cNvSpPr>
            <a:spLocks noGrp="1"/>
          </p:cNvSpPr>
          <p:nvPr>
            <p:ph type="sldNum"/>
          </p:nvPr>
        </p:nvSpPr>
        <p:spPr>
          <a:xfrm>
            <a:off x="4097162" y="9851748"/>
            <a:ext cx="3141295" cy="518164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A47696A7-182E-4889-95F1-BE44A36358EC}" type="slidenum">
              <a:rPr lang="pl-PL" sz="1400" b="0" strike="noStrike" spc="-1">
                <a:latin typeface="Times New Roman"/>
              </a:rPr>
              <a:t>‹#›</a:t>
            </a:fld>
            <a:endParaRPr lang="pl-PL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CustomShape 1"/>
          <p:cNvSpPr/>
          <p:nvPr/>
        </p:nvSpPr>
        <p:spPr>
          <a:xfrm>
            <a:off x="3850353" y="9428558"/>
            <a:ext cx="2943090" cy="49372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4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59350" cy="3719512"/>
          </a:xfrm>
          <a:prstGeom prst="rect">
            <a:avLst/>
          </a:prstGeom>
        </p:spPr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679758" y="4715152"/>
            <a:ext cx="5435650" cy="4464450"/>
          </a:xfrm>
          <a:prstGeom prst="rect">
            <a:avLst/>
          </a:prstGeom>
        </p:spPr>
        <p:txBody>
          <a:bodyPr lIns="95515" tIns="47931" rIns="95515" bIns="47931"/>
          <a:lstStyle/>
          <a:p>
            <a:endParaRPr lang="pl-PL" sz="19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0264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CustomShape 1"/>
          <p:cNvSpPr/>
          <p:nvPr/>
        </p:nvSpPr>
        <p:spPr>
          <a:xfrm>
            <a:off x="3850353" y="9428558"/>
            <a:ext cx="2943090" cy="49372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1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59350" cy="3719512"/>
          </a:xfrm>
          <a:prstGeom prst="rect">
            <a:avLst/>
          </a:prstGeom>
        </p:spPr>
      </p:sp>
      <p:sp>
        <p:nvSpPr>
          <p:cNvPr id="402" name="PlaceHolder 3"/>
          <p:cNvSpPr>
            <a:spLocks noGrp="1"/>
          </p:cNvSpPr>
          <p:nvPr>
            <p:ph type="body"/>
          </p:nvPr>
        </p:nvSpPr>
        <p:spPr>
          <a:xfrm>
            <a:off x="679758" y="4715152"/>
            <a:ext cx="5435650" cy="4464450"/>
          </a:xfrm>
          <a:prstGeom prst="rect">
            <a:avLst/>
          </a:prstGeom>
        </p:spPr>
        <p:txBody>
          <a:bodyPr lIns="95507" tIns="47927" rIns="95507" bIns="47927"/>
          <a:lstStyle/>
          <a:p>
            <a:endParaRPr lang="pl-PL" sz="19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2032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CustomShape 1"/>
          <p:cNvSpPr/>
          <p:nvPr/>
        </p:nvSpPr>
        <p:spPr>
          <a:xfrm>
            <a:off x="3850353" y="9428558"/>
            <a:ext cx="2943090" cy="49372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4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59350" cy="3719512"/>
          </a:xfrm>
          <a:prstGeom prst="rect">
            <a:avLst/>
          </a:prstGeom>
        </p:spPr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679758" y="4715152"/>
            <a:ext cx="5435650" cy="4464450"/>
          </a:xfrm>
          <a:prstGeom prst="rect">
            <a:avLst/>
          </a:prstGeom>
        </p:spPr>
        <p:txBody>
          <a:bodyPr lIns="95515" tIns="47931" rIns="95515" bIns="47931"/>
          <a:lstStyle/>
          <a:p>
            <a:endParaRPr lang="pl-PL" sz="19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7311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CustomShape 1"/>
          <p:cNvSpPr/>
          <p:nvPr/>
        </p:nvSpPr>
        <p:spPr>
          <a:xfrm>
            <a:off x="3850353" y="9428558"/>
            <a:ext cx="2943090" cy="49372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4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59350" cy="3719512"/>
          </a:xfrm>
          <a:prstGeom prst="rect">
            <a:avLst/>
          </a:prstGeom>
        </p:spPr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679758" y="4715152"/>
            <a:ext cx="5435650" cy="4464450"/>
          </a:xfrm>
          <a:prstGeom prst="rect">
            <a:avLst/>
          </a:prstGeom>
        </p:spPr>
        <p:txBody>
          <a:bodyPr lIns="95515" tIns="47931" rIns="95515" bIns="47931"/>
          <a:lstStyle/>
          <a:p>
            <a:endParaRPr lang="pl-PL" sz="19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0423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CustomShape 1"/>
          <p:cNvSpPr/>
          <p:nvPr/>
        </p:nvSpPr>
        <p:spPr>
          <a:xfrm>
            <a:off x="3850353" y="9428558"/>
            <a:ext cx="2943090" cy="49372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4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59350" cy="3719512"/>
          </a:xfrm>
          <a:prstGeom prst="rect">
            <a:avLst/>
          </a:prstGeom>
        </p:spPr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679758" y="4715152"/>
            <a:ext cx="5435650" cy="4464450"/>
          </a:xfrm>
          <a:prstGeom prst="rect">
            <a:avLst/>
          </a:prstGeom>
        </p:spPr>
        <p:txBody>
          <a:bodyPr lIns="95515" tIns="47931" rIns="95515" bIns="47931"/>
          <a:lstStyle/>
          <a:p>
            <a:endParaRPr lang="pl-PL" sz="19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8788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CustomShape 1"/>
          <p:cNvSpPr/>
          <p:nvPr/>
        </p:nvSpPr>
        <p:spPr>
          <a:xfrm>
            <a:off x="3850353" y="9428558"/>
            <a:ext cx="2943090" cy="49372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4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59350" cy="3719512"/>
          </a:xfrm>
          <a:prstGeom prst="rect">
            <a:avLst/>
          </a:prstGeom>
        </p:spPr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679758" y="4715152"/>
            <a:ext cx="5435650" cy="4464450"/>
          </a:xfrm>
          <a:prstGeom prst="rect">
            <a:avLst/>
          </a:prstGeom>
        </p:spPr>
        <p:txBody>
          <a:bodyPr lIns="95515" tIns="47931" rIns="95515" bIns="47931"/>
          <a:lstStyle/>
          <a:p>
            <a:endParaRPr lang="pl-PL" sz="19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7707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CustomShape 1"/>
          <p:cNvSpPr/>
          <p:nvPr/>
        </p:nvSpPr>
        <p:spPr>
          <a:xfrm>
            <a:off x="3850353" y="9428558"/>
            <a:ext cx="2943090" cy="49372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4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59350" cy="3719512"/>
          </a:xfrm>
          <a:prstGeom prst="rect">
            <a:avLst/>
          </a:prstGeom>
        </p:spPr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679758" y="4715152"/>
            <a:ext cx="5435650" cy="4464450"/>
          </a:xfrm>
          <a:prstGeom prst="rect">
            <a:avLst/>
          </a:prstGeom>
        </p:spPr>
        <p:txBody>
          <a:bodyPr lIns="95515" tIns="47931" rIns="95515" bIns="47931"/>
          <a:lstStyle/>
          <a:p>
            <a:endParaRPr lang="pl-PL" sz="19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7589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CustomShape 1"/>
          <p:cNvSpPr/>
          <p:nvPr/>
        </p:nvSpPr>
        <p:spPr>
          <a:xfrm>
            <a:off x="3850353" y="9428558"/>
            <a:ext cx="2943090" cy="49372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4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59350" cy="3719512"/>
          </a:xfrm>
          <a:prstGeom prst="rect">
            <a:avLst/>
          </a:prstGeom>
        </p:spPr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679758" y="4715152"/>
            <a:ext cx="5435650" cy="4464450"/>
          </a:xfrm>
          <a:prstGeom prst="rect">
            <a:avLst/>
          </a:prstGeom>
        </p:spPr>
        <p:txBody>
          <a:bodyPr lIns="95515" tIns="47931" rIns="95515" bIns="47931"/>
          <a:lstStyle/>
          <a:p>
            <a:endParaRPr lang="pl-PL" sz="19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0234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CustomShape 1"/>
          <p:cNvSpPr/>
          <p:nvPr/>
        </p:nvSpPr>
        <p:spPr>
          <a:xfrm>
            <a:off x="4021200" y="9721080"/>
            <a:ext cx="3073680" cy="50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4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1750" cy="3833813"/>
          </a:xfrm>
          <a:prstGeom prst="rect">
            <a:avLst/>
          </a:prstGeom>
        </p:spPr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6840" cy="46029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pl-PL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3015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olny kształt 12">
            <a:extLst>
              <a:ext uri="{FF2B5EF4-FFF2-40B4-BE49-F238E27FC236}">
                <a16:creationId xmlns:a16="http://schemas.microsoft.com/office/drawing/2014/main" id="{737CDBCC-4D0F-4C28-AEA4-6783AC94BADF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>
              <a:latin typeface="Tahoma" charset="0"/>
            </a:endParaRPr>
          </a:p>
        </p:txBody>
      </p:sp>
      <p:sp>
        <p:nvSpPr>
          <p:cNvPr id="6" name="Dowolny kształt 11">
            <a:extLst>
              <a:ext uri="{FF2B5EF4-FFF2-40B4-BE49-F238E27FC236}">
                <a16:creationId xmlns:a16="http://schemas.microsoft.com/office/drawing/2014/main" id="{D55BC92D-975A-4B6D-8E2F-AD68FAEC51A1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7" name="Trójkąt prostokątny 6">
            <a:extLst>
              <a:ext uri="{FF2B5EF4-FFF2-40B4-BE49-F238E27FC236}">
                <a16:creationId xmlns:a16="http://schemas.microsoft.com/office/drawing/2014/main" id="{0BF6CB06-258C-4652-B156-C3143E9108A7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23CAF27A-104E-4647-8D33-C6F39DCECE35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Symbol zastępczy daty 4">
            <a:extLst>
              <a:ext uri="{FF2B5EF4-FFF2-40B4-BE49-F238E27FC236}">
                <a16:creationId xmlns:a16="http://schemas.microsoft.com/office/drawing/2014/main" id="{7139750A-BB40-4BDD-A47F-C253EAD2C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stopki 5">
            <a:extLst>
              <a:ext uri="{FF2B5EF4-FFF2-40B4-BE49-F238E27FC236}">
                <a16:creationId xmlns:a16="http://schemas.microsoft.com/office/drawing/2014/main" id="{9F89AA51-06CE-46F6-83A2-8B1111CBB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" name="Symbol zastępczy numeru slajdu 6">
            <a:extLst>
              <a:ext uri="{FF2B5EF4-FFF2-40B4-BE49-F238E27FC236}">
                <a16:creationId xmlns:a16="http://schemas.microsoft.com/office/drawing/2014/main" id="{2ACBE4A5-9F20-4273-A790-FA50ADC41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E535AF-A277-4916-81EB-D7D924FCF94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30970167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499320" y="5945040"/>
            <a:ext cx="4938120" cy="918720"/>
          </a:xfrm>
          <a:custGeom>
            <a:avLst/>
            <a:gdLst/>
            <a:ahLst/>
            <a:cxnLst/>
            <a:rect l="l" t="t" r="r" b="b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CustomShape 2"/>
          <p:cNvSpPr/>
          <p:nvPr/>
        </p:nvSpPr>
        <p:spPr>
          <a:xfrm>
            <a:off x="485640" y="5938920"/>
            <a:ext cx="3687840" cy="930960"/>
          </a:xfrm>
          <a:custGeom>
            <a:avLst/>
            <a:gdLst/>
            <a:ahLst/>
            <a:cxnLst/>
            <a:rect l="l" t="t" r="r" b="b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3"/>
          <p:cNvSpPr/>
          <p:nvPr/>
        </p:nvSpPr>
        <p:spPr>
          <a:xfrm>
            <a:off x="-6120" y="5791320"/>
            <a:ext cx="3399840" cy="1078200"/>
          </a:xfrm>
          <a:prstGeom prst="rtTriangle">
            <a:avLst/>
          </a:prstGeom>
          <a:blipFill rotWithShape="0">
            <a:blip r:embed="rId15">
              <a:alphaModFix amt="50000"/>
            </a:blip>
            <a:tile/>
          </a:blipFill>
          <a:ln w="12600">
            <a:noFill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1" name="Line 4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2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l-PL" sz="4400" b="0" strike="noStrike" spc="-1">
                <a:latin typeface="Arial"/>
              </a:rPr>
              <a:t>Kliknij, aby edytować format tekstu tytułu</a:t>
            </a:r>
          </a:p>
        </p:txBody>
      </p:sp>
      <p:sp>
        <p:nvSpPr>
          <p:cNvPr id="53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strike="noStrike" spc="-1"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18" Type="http://schemas.openxmlformats.org/officeDocument/2006/relationships/image" Target="../media/image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4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5" Type="http://schemas.openxmlformats.org/officeDocument/2006/relationships/image" Target="../media/image32.png"/><Relationship Id="rId10" Type="http://schemas.openxmlformats.org/officeDocument/2006/relationships/image" Target="../media/image3.png"/><Relationship Id="rId19" Type="http://schemas.openxmlformats.org/officeDocument/2006/relationships/image" Target="../media/image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399D554D-B0A4-8FF8-C050-FEBEAE22E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27" y="302381"/>
            <a:ext cx="8324946" cy="1497960"/>
          </a:xfrm>
          <a:prstGeom prst="rect">
            <a:avLst/>
          </a:prstGeom>
        </p:spPr>
      </p:pic>
      <p:sp>
        <p:nvSpPr>
          <p:cNvPr id="3" name="CustomShape 1">
            <a:extLst>
              <a:ext uri="{FF2B5EF4-FFF2-40B4-BE49-F238E27FC236}">
                <a16:creationId xmlns:a16="http://schemas.microsoft.com/office/drawing/2014/main" id="{80D9ACB7-2F00-B6C5-CBCC-301BF6EC4099}"/>
              </a:ext>
            </a:extLst>
          </p:cNvPr>
          <p:cNvSpPr/>
          <p:nvPr/>
        </p:nvSpPr>
        <p:spPr>
          <a:xfrm>
            <a:off x="971373" y="1664768"/>
            <a:ext cx="7201253" cy="17490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2800" b="1" strike="noStrike" spc="-1" dirty="0">
                <a:solidFill>
                  <a:srgbClr val="FF0000"/>
                </a:solidFill>
                <a:latin typeface="Lucida Sans Unicode"/>
                <a:ea typeface="DejaVu Sans"/>
              </a:rPr>
              <a:t>Przeciwpożarowy Wyłącznik Prądu</a:t>
            </a:r>
          </a:p>
          <a:p>
            <a:pPr algn="ctr">
              <a:lnSpc>
                <a:spcPct val="100000"/>
              </a:lnSpc>
            </a:pPr>
            <a:r>
              <a:rPr lang="pl-PL" sz="2800" b="1" spc="-1" dirty="0">
                <a:solidFill>
                  <a:srgbClr val="FF0000"/>
                </a:solidFill>
                <a:latin typeface="Lucida Sans Unicode"/>
                <a:ea typeface="DejaVu Sans"/>
              </a:rPr>
              <a:t>PWP CX-2004</a:t>
            </a:r>
            <a:r>
              <a:rPr lang="pl-PL" sz="2800" b="1" strike="noStrike" spc="-1" dirty="0">
                <a:solidFill>
                  <a:srgbClr val="FF0000"/>
                </a:solidFill>
                <a:latin typeface="Lucida Sans Unicode"/>
                <a:ea typeface="DejaVu Sans"/>
              </a:rPr>
              <a:t>. </a:t>
            </a:r>
          </a:p>
          <a:p>
            <a:pPr algn="ctr">
              <a:lnSpc>
                <a:spcPct val="100000"/>
              </a:lnSpc>
            </a:pPr>
            <a:endParaRPr lang="pl-PL" sz="2800" b="1" strike="noStrike" spc="-1" dirty="0">
              <a:solidFill>
                <a:srgbClr val="1FAECD"/>
              </a:solidFill>
              <a:latin typeface="Lucida Sans Unicode"/>
              <a:ea typeface="DejaVu San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D96C64C-A13F-97DE-1B68-2999D9421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7562" y="4364562"/>
            <a:ext cx="954884" cy="92535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E254716-AC18-A082-415E-78039837A6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824" y="4411929"/>
            <a:ext cx="910349" cy="88628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CDFA96F-A3DE-2E10-AC3B-F3A9E1449C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166" y="5357531"/>
            <a:ext cx="2558260" cy="47206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6A9894E-4442-F33E-7EE1-BB52E4C797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5389" y="5348386"/>
            <a:ext cx="2718269" cy="52585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E530CED-59F9-492B-5934-ABB1328B97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1860" y="5348386"/>
            <a:ext cx="2339682" cy="47102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2193A29-4F21-E2FF-6DF5-2A793C9098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7013" y="3787456"/>
            <a:ext cx="689708" cy="1479859"/>
          </a:xfrm>
          <a:prstGeom prst="rect">
            <a:avLst/>
          </a:prstGeom>
        </p:spPr>
      </p:pic>
      <p:sp>
        <p:nvSpPr>
          <p:cNvPr id="13" name="Owal 12">
            <a:extLst>
              <a:ext uri="{FF2B5EF4-FFF2-40B4-BE49-F238E27FC236}">
                <a16:creationId xmlns:a16="http://schemas.microsoft.com/office/drawing/2014/main" id="{FC7AA93B-F68D-6169-24C8-286010F283BD}"/>
              </a:ext>
            </a:extLst>
          </p:cNvPr>
          <p:cNvSpPr/>
          <p:nvPr/>
        </p:nvSpPr>
        <p:spPr>
          <a:xfrm>
            <a:off x="4705528" y="3313048"/>
            <a:ext cx="88777" cy="817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F736FE94-B3C1-4A82-3E04-F3F056E7861B}"/>
              </a:ext>
            </a:extLst>
          </p:cNvPr>
          <p:cNvCxnSpPr>
            <a:cxnSpLocks/>
          </p:cNvCxnSpPr>
          <p:nvPr/>
        </p:nvCxnSpPr>
        <p:spPr>
          <a:xfrm flipV="1">
            <a:off x="4769154" y="3321926"/>
            <a:ext cx="4116089" cy="2158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0E6D1C21-434E-E290-8CD6-BAF432A11F9B}"/>
              </a:ext>
            </a:extLst>
          </p:cNvPr>
          <p:cNvCxnSpPr/>
          <p:nvPr/>
        </p:nvCxnSpPr>
        <p:spPr>
          <a:xfrm flipV="1">
            <a:off x="4439197" y="3126567"/>
            <a:ext cx="310719" cy="20640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5A4966EF-F7C8-F824-B1C8-AAF0B5714946}"/>
              </a:ext>
            </a:extLst>
          </p:cNvPr>
          <p:cNvCxnSpPr>
            <a:cxnSpLocks/>
          </p:cNvCxnSpPr>
          <p:nvPr/>
        </p:nvCxnSpPr>
        <p:spPr>
          <a:xfrm>
            <a:off x="595166" y="3321926"/>
            <a:ext cx="3844031" cy="177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Obraz 8">
            <a:extLst>
              <a:ext uri="{FF2B5EF4-FFF2-40B4-BE49-F238E27FC236}">
                <a16:creationId xmlns:a16="http://schemas.microsoft.com/office/drawing/2014/main" id="{FDB477EC-E6FA-0589-E2DE-44545D3588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38319"/>
      </p:ext>
    </p:extLst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453349" y="717040"/>
            <a:ext cx="8439724" cy="10310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000" b="1" strike="noStrike" spc="-1" dirty="0">
                <a:solidFill>
                  <a:srgbClr val="1FAECD"/>
                </a:solidFill>
                <a:latin typeface="Lucida Sans Unicode"/>
                <a:ea typeface="DejaVu Sans"/>
              </a:rPr>
              <a:t>Przeciwpożarowy Wyłącznik Prądu (PWP) CX-2004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71677DAA-6A28-A933-64B4-3A213A156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351" y="2096536"/>
            <a:ext cx="2809661" cy="401380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96E96D52-4A9C-2F3A-858F-E9B927C7F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67" y="2307747"/>
            <a:ext cx="2559688" cy="359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AB4633D2-90E5-D212-7387-D5FBB9D534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3632" y="2191645"/>
            <a:ext cx="2721281" cy="384835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3096294-B163-0F77-CAED-A58DC84755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BA22F80-DAEA-7999-C406-7526BA9DCF86}"/>
              </a:ext>
            </a:extLst>
          </p:cNvPr>
          <p:cNvSpPr txBox="1">
            <a:spLocks/>
          </p:cNvSpPr>
          <p:nvPr/>
        </p:nvSpPr>
        <p:spPr>
          <a:xfrm>
            <a:off x="244812" y="663256"/>
            <a:ext cx="822960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Clr>
                <a:schemeClr val="accent1">
                  <a:lumMod val="75000"/>
                </a:schemeClr>
              </a:buClr>
              <a:buSzPct val="100000"/>
              <a:buFont typeface="Arial" panose="020B0604020202020204" pitchFamily="34" charset="0"/>
              <a:buNone/>
            </a:pPr>
            <a:r>
              <a:rPr lang="pl-PL" sz="2000" b="1" dirty="0">
                <a:solidFill>
                  <a:schemeClr val="bg2">
                    <a:lumMod val="50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ROK 2022</a:t>
            </a:r>
          </a:p>
        </p:txBody>
      </p:sp>
    </p:spTree>
    <p:extLst>
      <p:ext uri="{BB962C8B-B14F-4D97-AF65-F5344CB8AC3E}">
        <p14:creationId xmlns:p14="http://schemas.microsoft.com/office/powerpoint/2010/main" val="231816785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457200" y="2577960"/>
            <a:ext cx="8538673" cy="300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§ 183 W instalacjach elektrycznych należy stosować: </a:t>
            </a:r>
          </a:p>
          <a:p>
            <a:pPr algn="just">
              <a:lnSpc>
                <a:spcPct val="100000"/>
              </a:lnSpc>
            </a:pPr>
            <a:endParaRPr lang="pl-P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ust. 2  </a:t>
            </a:r>
            <a:r>
              <a:rPr lang="pl-PL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Przeciwpożarowy wyłącznik prądu, odcinający dopływ prądu do wszystkich obwodów, z wyjątkiem obwodów zasilających instalacje i urządzenia, których funkcjonowanie jest niezbędne podczas pożaru, należy stosować </a:t>
            </a:r>
            <a:r>
              <a:rPr lang="pl-PL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 strefach pożarowych o kubaturze przekraczającej 1000 m3 lub zawierających strefy zagrożone wybuchem</a:t>
            </a:r>
            <a:r>
              <a:rPr lang="pl-PL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pl-PL" sz="1600" b="0" strike="noStrike" spc="-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ust. 3 </a:t>
            </a:r>
            <a:r>
              <a:rPr lang="pl-PL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Przeciwpożarowy wyłącznik prądu powinien być umieszczony w pobliżu głównego wejścia do obiektu lub złącza i odpowiednio oznakowany.</a:t>
            </a:r>
          </a:p>
          <a:p>
            <a:pPr algn="just">
              <a:lnSpc>
                <a:spcPct val="100000"/>
              </a:lnSpc>
            </a:pPr>
            <a:endParaRPr lang="pl-PL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600" b="1" dirty="0"/>
              <a:t>ust. 4 </a:t>
            </a:r>
            <a:r>
              <a:rPr lang="pl-PL" sz="1600" dirty="0"/>
              <a:t> Odcięcie dopływu prądu przeciwpożarowym wyłącznikiem nie może powodować samoczynnego załączenia drugiego źródła energii elektrycznej, w tym zespołu prądotwórczego, z wyjątkiem źródła zasilającego oświetlenie awaryjne, jeżeli występuje ono w budynku.</a:t>
            </a:r>
            <a:endParaRPr lang="pl-PL" sz="1600" b="0" strike="noStrike" spc="-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4" name="CustomShape 2"/>
          <p:cNvSpPr/>
          <p:nvPr/>
        </p:nvSpPr>
        <p:spPr>
          <a:xfrm>
            <a:off x="457200" y="274680"/>
            <a:ext cx="4961467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000" b="1" strike="noStrike" spc="-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Podstawa stosowania PWP:</a:t>
            </a:r>
            <a:endParaRPr lang="pl-PL" sz="2000" b="0" strike="noStrike" spc="-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5" name="CustomShape 3"/>
          <p:cNvSpPr/>
          <p:nvPr/>
        </p:nvSpPr>
        <p:spPr>
          <a:xfrm>
            <a:off x="459720" y="731880"/>
            <a:ext cx="8227080" cy="138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pl-PL" b="1" spc="-1" dirty="0">
                <a:solidFill>
                  <a:srgbClr val="1FAE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Rozporządzenie Ministra Infrastruktury z dnia 12 kwietnia 2002 roku w sprawie warunków technicznych, jakim powinny odpowiadać budynki i ich usytuowanie (tekst jednolity: Dz.U. 2019 poz. 1065 z późniejszymi zmianami)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309BF70-6BFC-3748-CEE0-8C2728AA2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83074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1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2"/>
          <p:cNvSpPr/>
          <p:nvPr/>
        </p:nvSpPr>
        <p:spPr>
          <a:xfrm>
            <a:off x="347940" y="158004"/>
            <a:ext cx="8227080" cy="6547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000" b="1" spc="-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lang="pl-PL" sz="2000" b="1" strike="noStrike" spc="-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ymagania dla PWP:</a:t>
            </a:r>
            <a:endParaRPr lang="pl-PL" sz="2000" b="0" strike="noStrike" spc="-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5" name="CustomShape 3"/>
          <p:cNvSpPr/>
          <p:nvPr/>
        </p:nvSpPr>
        <p:spPr>
          <a:xfrm>
            <a:off x="347940" y="723337"/>
            <a:ext cx="8448120" cy="15428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/>
            <a:r>
              <a:rPr lang="pl-PL" sz="1400" b="1" spc="-1" dirty="0">
                <a:solidFill>
                  <a:srgbClr val="1FAE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Rozporządzenie Ministra Infrastruktury i Budownictwa z dnia 17 listopada 2016 roku, w sprawie sposobu deklarowania właściwości użytkowych wyrobów budowlanych oraz sposobu znakowania ich znakiem budowlanym (Dz. U. z 2016 r. poz. 1966 z późniejszymi zmianami) – </a:t>
            </a:r>
            <a:r>
              <a:rPr lang="pl-PL" sz="1400" spc="-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wprowadziło obowiązek certyfikacji PWP – później rokrocznie wydłużano okres przejściowy aż do </a:t>
            </a:r>
            <a:r>
              <a:rPr lang="pl-PL" sz="1400" b="1" u="sng" spc="-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stycznia 2021 r. </a:t>
            </a: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64762AEB-992D-4446-8E55-699220B7F77E}"/>
              </a:ext>
            </a:extLst>
          </p:cNvPr>
          <p:cNvSpPr/>
          <p:nvPr/>
        </p:nvSpPr>
        <p:spPr>
          <a:xfrm>
            <a:off x="347940" y="2307841"/>
            <a:ext cx="8600520" cy="13255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/>
            <a:r>
              <a:rPr lang="pl-PL" sz="1400" b="1" spc="-1" dirty="0">
                <a:solidFill>
                  <a:srgbClr val="1FAE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Rozporządzenie Ministra Rozwoju, Pracy i Technologii z dnia 4 grudnia 2020 r. zmieniające rozporządzenie w sprawie sposobu deklarowania właściwości użytkowych wyrobów budowlanych oraz sposobu znakowania ich znakiem budowlanym (Dz. U. z 2020 r. poz. Poz. 2297) – </a:t>
            </a:r>
            <a:r>
              <a:rPr lang="pl-PL" sz="1400" b="1" u="sng" spc="-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okresu tego nie wydłużyło </a:t>
            </a:r>
            <a:r>
              <a:rPr lang="pl-PL" sz="1400" spc="-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poprzez nieujęcie na liście urządzeń dla których obowiązuje okres przejściowy. </a:t>
            </a:r>
            <a:endParaRPr lang="pl-PL" sz="1400" u="sng" spc="-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63EA728B-51F7-376D-A692-4A847B2B9D69}"/>
              </a:ext>
            </a:extLst>
          </p:cNvPr>
          <p:cNvSpPr/>
          <p:nvPr/>
        </p:nvSpPr>
        <p:spPr>
          <a:xfrm>
            <a:off x="1260603" y="3788981"/>
            <a:ext cx="7195053" cy="23456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Załącznik nr 1 </a:t>
            </a:r>
          </a:p>
          <a:p>
            <a:pPr>
              <a:lnSpc>
                <a:spcPct val="100000"/>
              </a:lnSpc>
            </a:pPr>
            <a:endParaRPr lang="pl-PL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</a:pPr>
            <a:r>
              <a:rPr lang="pl-PL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Wymagany krajowy system oceny zgodności (1) dla grupy 10 wyrobów budowlanych w tym:</a:t>
            </a:r>
          </a:p>
          <a:p>
            <a:pPr>
              <a:lnSpc>
                <a:spcPct val="100000"/>
              </a:lnSpc>
            </a:pPr>
            <a:endParaRPr lang="pl-PL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Przeciwpożarowe wyłączniki prądu – </a:t>
            </a:r>
            <a:r>
              <a:rPr lang="pl-PL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zestawy - KOT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pl-PL" sz="1400" b="0" strike="noStrike" spc="-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Przeciwpożarowe wyłączniki prądu – </a:t>
            </a:r>
            <a:r>
              <a:rPr lang="pl-PL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elementy składowe</a:t>
            </a:r>
            <a:r>
              <a:rPr lang="pl-PL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l-PL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urządzenia uruchamiające – KOT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l-PL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urządzenia sygnalizujące - KOT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l-PL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urządzenia  wykonawcze - KOT</a:t>
            </a:r>
            <a:endParaRPr lang="pl-PL" sz="1400" b="1" strike="noStrike" spc="-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A6F5FEFC-46AD-F6FF-CE60-37767B823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1798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2"/>
          <p:cNvSpPr/>
          <p:nvPr/>
        </p:nvSpPr>
        <p:spPr>
          <a:xfrm>
            <a:off x="347940" y="158004"/>
            <a:ext cx="8227080" cy="6547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000" b="1" spc="-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lang="pl-PL" sz="2000" b="1" strike="noStrike" spc="-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ymagania dla PWP:</a:t>
            </a:r>
            <a:endParaRPr lang="pl-PL" sz="2000" b="0" strike="noStrike" spc="-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B292C46-5F25-8518-3AF5-5BCB0B788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40" y="1148350"/>
            <a:ext cx="8448120" cy="4561299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7F2E7A8B-8729-E076-F9F4-C3FAE4689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00414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2"/>
          <p:cNvSpPr/>
          <p:nvPr/>
        </p:nvSpPr>
        <p:spPr>
          <a:xfrm>
            <a:off x="347940" y="158004"/>
            <a:ext cx="8227080" cy="6547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000" b="1" spc="-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lang="pl-PL" sz="2000" b="1" strike="noStrike" spc="-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ymagania dla PWP:</a:t>
            </a:r>
            <a:endParaRPr lang="pl-PL" sz="2000" b="0" strike="noStrike" spc="-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9FF2C95-3495-6C89-F604-97E763E26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90" y="4825997"/>
            <a:ext cx="7970976" cy="126971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76AB98C-A66E-4B30-2588-3D5E2002D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0" y="720087"/>
            <a:ext cx="7762284" cy="2165444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5EF8E26A-84A4-D70F-962B-1529BB1157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990" y="2442299"/>
            <a:ext cx="7906460" cy="1862411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9CCB885A-2E32-921D-31F8-B0622E3B43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6745" y="4812941"/>
            <a:ext cx="1504950" cy="28575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C0608F7F-6371-30E0-357D-B0590FDEF7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8180" y="4851041"/>
            <a:ext cx="238125" cy="104775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D2C97829-19BB-3FA4-FB0E-FF4AA260E2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6284" y="4770078"/>
            <a:ext cx="247650" cy="161925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88C4E022-EF5D-C0B7-4D67-D860C2CFF5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DF7C3016-03E1-6A3A-C006-D02A303C93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0058" y="4360992"/>
            <a:ext cx="8227080" cy="41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0194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2"/>
          <p:cNvSpPr/>
          <p:nvPr/>
        </p:nvSpPr>
        <p:spPr>
          <a:xfrm>
            <a:off x="347940" y="158004"/>
            <a:ext cx="8227080" cy="6547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000" b="1" spc="-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lang="pl-PL" sz="2000" b="1" strike="noStrike" spc="-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ymagania dla PWP:</a:t>
            </a:r>
            <a:endParaRPr lang="pl-PL" sz="2000" b="0" strike="noStrike" spc="-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82D7339-0307-6423-E9E3-5E422A52C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26" y="1033321"/>
            <a:ext cx="8995674" cy="3104141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DF961794-9EAA-1FD4-AFCE-EDD41AF1E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2816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511126" y="1422846"/>
            <a:ext cx="8428403" cy="362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Wydaje Jednostka Certyfikująca:</a:t>
            </a:r>
          </a:p>
          <a:p>
            <a:pPr>
              <a:lnSpc>
                <a:spcPct val="100000"/>
              </a:lnSpc>
            </a:pPr>
            <a:endParaRPr lang="pl-P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buAutoNum type="arabicParenR"/>
            </a:pPr>
            <a:r>
              <a:rPr lang="pl-PL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Krajowa Ocena Techniczna</a:t>
            </a:r>
          </a:p>
          <a:p>
            <a:pPr>
              <a:lnSpc>
                <a:spcPct val="100000"/>
              </a:lnSpc>
            </a:pPr>
            <a:endParaRPr lang="pl-PL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buAutoNum type="arabicParenR" startAt="2"/>
            </a:pPr>
            <a:r>
              <a:rPr lang="pl-PL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Krajowego certyfikatu stałości właściwości użytkowych</a:t>
            </a:r>
          </a:p>
          <a:p>
            <a:pPr marL="342900" indent="-342900">
              <a:lnSpc>
                <a:spcPct val="100000"/>
              </a:lnSpc>
              <a:buAutoNum type="arabicParenR" startAt="2"/>
            </a:pPr>
            <a:endParaRPr lang="pl-PL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</a:pPr>
            <a:r>
              <a:rPr lang="pl-PL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Wydaje Producent:</a:t>
            </a:r>
          </a:p>
          <a:p>
            <a:pPr>
              <a:lnSpc>
                <a:spcPct val="100000"/>
              </a:lnSpc>
            </a:pPr>
            <a:endParaRPr lang="pl-PL" sz="16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</a:pPr>
            <a:r>
              <a:rPr lang="pl-PL" sz="1600" b="1" spc="-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 Krajowa Deklaracja Właściwości Użytkowych</a:t>
            </a:r>
            <a:endParaRPr lang="pl-PL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</a:pPr>
            <a:r>
              <a:rPr lang="pl-PL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pl-PL" sz="1600" spc="-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lang="pl-PL" sz="1600" spc="-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buAutoNum type="arabicParenR" startAt="2"/>
            </a:pPr>
            <a:endParaRPr lang="pl-PL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792AF5FE-93B3-4ACE-8468-5F1D60D13A32}"/>
              </a:ext>
            </a:extLst>
          </p:cNvPr>
          <p:cNvSpPr/>
          <p:nvPr/>
        </p:nvSpPr>
        <p:spPr>
          <a:xfrm>
            <a:off x="511126" y="355600"/>
            <a:ext cx="8227080" cy="85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000" b="1" spc="-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Wymagania formalne dla PWP</a:t>
            </a:r>
            <a:r>
              <a:rPr lang="pl-PL" sz="2000" b="1" strike="noStrike" spc="-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pl-PL" sz="2000" b="0" strike="noStrike" spc="-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92BADE69-B204-EDD9-7315-6DB45C97D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49711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9B16760C-357A-491E-838B-C1992912C1A1}"/>
              </a:ext>
            </a:extLst>
          </p:cNvPr>
          <p:cNvCxnSpPr>
            <a:cxnSpLocks/>
          </p:cNvCxnSpPr>
          <p:nvPr/>
        </p:nvCxnSpPr>
        <p:spPr>
          <a:xfrm flipV="1">
            <a:off x="1563948" y="1972317"/>
            <a:ext cx="0" cy="14581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4" name="CustomShape 2"/>
          <p:cNvSpPr/>
          <p:nvPr/>
        </p:nvSpPr>
        <p:spPr>
          <a:xfrm>
            <a:off x="457200" y="274680"/>
            <a:ext cx="8227080" cy="1140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000" b="1" strike="noStrike" spc="-1" dirty="0">
                <a:solidFill>
                  <a:srgbClr val="1FAE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Struktura współpracy przeciwpożarowego wyłącznika prądu w systemie zasilania budynku na cele pożarowe i bytowe:</a:t>
            </a:r>
            <a:endParaRPr lang="pl-PL" sz="2000" b="0" strike="noStrike" spc="-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BF6BB152-47F8-4540-AE2C-5B2DFA46493E}"/>
              </a:ext>
            </a:extLst>
          </p:cNvPr>
          <p:cNvSpPr/>
          <p:nvPr/>
        </p:nvSpPr>
        <p:spPr>
          <a:xfrm>
            <a:off x="226377" y="2392532"/>
            <a:ext cx="3970538" cy="250794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6209A200-EC56-4817-8CBA-E63C4E085F77}"/>
              </a:ext>
            </a:extLst>
          </p:cNvPr>
          <p:cNvCxnSpPr/>
          <p:nvPr/>
        </p:nvCxnSpPr>
        <p:spPr>
          <a:xfrm flipV="1">
            <a:off x="932155" y="4465469"/>
            <a:ext cx="0" cy="11274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FE476C22-B74F-4967-918A-7687C4696E18}"/>
              </a:ext>
            </a:extLst>
          </p:cNvPr>
          <p:cNvCxnSpPr>
            <a:cxnSpLocks/>
          </p:cNvCxnSpPr>
          <p:nvPr/>
        </p:nvCxnSpPr>
        <p:spPr>
          <a:xfrm>
            <a:off x="674703" y="4145873"/>
            <a:ext cx="257452" cy="3195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41651E44-5B9A-4967-9F16-3ACABA235FCB}"/>
              </a:ext>
            </a:extLst>
          </p:cNvPr>
          <p:cNvCxnSpPr>
            <a:cxnSpLocks/>
          </p:cNvCxnSpPr>
          <p:nvPr/>
        </p:nvCxnSpPr>
        <p:spPr>
          <a:xfrm flipV="1">
            <a:off x="932155" y="3429000"/>
            <a:ext cx="0" cy="68136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Owal 12">
            <a:extLst>
              <a:ext uri="{FF2B5EF4-FFF2-40B4-BE49-F238E27FC236}">
                <a16:creationId xmlns:a16="http://schemas.microsoft.com/office/drawing/2014/main" id="{B057BED8-DB91-4583-8A00-32FDE3ECD729}"/>
              </a:ext>
            </a:extLst>
          </p:cNvPr>
          <p:cNvSpPr/>
          <p:nvPr/>
        </p:nvSpPr>
        <p:spPr>
          <a:xfrm>
            <a:off x="887764" y="4110361"/>
            <a:ext cx="88777" cy="817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6DCE34AA-082E-4503-ACE2-037F20B50219}"/>
              </a:ext>
            </a:extLst>
          </p:cNvPr>
          <p:cNvCxnSpPr/>
          <p:nvPr/>
        </p:nvCxnSpPr>
        <p:spPr>
          <a:xfrm flipV="1">
            <a:off x="1723750" y="4438835"/>
            <a:ext cx="0" cy="11274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D0E589AC-59B1-4760-92DE-8907E4B6D6EB}"/>
              </a:ext>
            </a:extLst>
          </p:cNvPr>
          <p:cNvCxnSpPr>
            <a:cxnSpLocks/>
          </p:cNvCxnSpPr>
          <p:nvPr/>
        </p:nvCxnSpPr>
        <p:spPr>
          <a:xfrm>
            <a:off x="1466298" y="4119239"/>
            <a:ext cx="257452" cy="3195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E5C4DD23-BD35-4A8A-B2F1-F0CEC4EF4073}"/>
              </a:ext>
            </a:extLst>
          </p:cNvPr>
          <p:cNvCxnSpPr>
            <a:cxnSpLocks/>
          </p:cNvCxnSpPr>
          <p:nvPr/>
        </p:nvCxnSpPr>
        <p:spPr>
          <a:xfrm flipV="1">
            <a:off x="1723750" y="3446756"/>
            <a:ext cx="0" cy="68136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wal 19">
            <a:extLst>
              <a:ext uri="{FF2B5EF4-FFF2-40B4-BE49-F238E27FC236}">
                <a16:creationId xmlns:a16="http://schemas.microsoft.com/office/drawing/2014/main" id="{FAFBCB85-16B1-4C66-8402-1BFB355BB918}"/>
              </a:ext>
            </a:extLst>
          </p:cNvPr>
          <p:cNvSpPr/>
          <p:nvPr/>
        </p:nvSpPr>
        <p:spPr>
          <a:xfrm>
            <a:off x="1679359" y="4083727"/>
            <a:ext cx="88777" cy="817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AF40DBF0-033D-4E96-A30D-33C9D036F6B4}"/>
              </a:ext>
            </a:extLst>
          </p:cNvPr>
          <p:cNvCxnSpPr>
            <a:cxnSpLocks/>
          </p:cNvCxnSpPr>
          <p:nvPr/>
        </p:nvCxnSpPr>
        <p:spPr>
          <a:xfrm>
            <a:off x="932155" y="3429000"/>
            <a:ext cx="3844031" cy="177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4" name="Obraz 23">
            <a:extLst>
              <a:ext uri="{FF2B5EF4-FFF2-40B4-BE49-F238E27FC236}">
                <a16:creationId xmlns:a16="http://schemas.microsoft.com/office/drawing/2014/main" id="{232B9946-4CDB-4F88-AF71-16E93EBAF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27" y="5696047"/>
            <a:ext cx="1057966" cy="335312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6D0DD073-C3BC-4867-917E-EAC61C177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5013" y="5683587"/>
            <a:ext cx="846245" cy="347772"/>
          </a:xfrm>
          <a:prstGeom prst="rect">
            <a:avLst/>
          </a:prstGeom>
        </p:spPr>
      </p:pic>
      <p:cxnSp>
        <p:nvCxnSpPr>
          <p:cNvPr id="164" name="Łącznik prosty ze strzałką 163">
            <a:extLst>
              <a:ext uri="{FF2B5EF4-FFF2-40B4-BE49-F238E27FC236}">
                <a16:creationId xmlns:a16="http://schemas.microsoft.com/office/drawing/2014/main" id="{EDF89244-501D-4911-AFA1-E1E7CE754D1C}"/>
              </a:ext>
            </a:extLst>
          </p:cNvPr>
          <p:cNvCxnSpPr>
            <a:cxnSpLocks/>
          </p:cNvCxnSpPr>
          <p:nvPr/>
        </p:nvCxnSpPr>
        <p:spPr>
          <a:xfrm flipV="1">
            <a:off x="1154097" y="1970843"/>
            <a:ext cx="0" cy="14581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8" name="Obraz 27">
            <a:extLst>
              <a:ext uri="{FF2B5EF4-FFF2-40B4-BE49-F238E27FC236}">
                <a16:creationId xmlns:a16="http://schemas.microsoft.com/office/drawing/2014/main" id="{3BE365B5-EBB5-48E4-B821-C88EC38B6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891" y="2449586"/>
            <a:ext cx="1857375" cy="876300"/>
          </a:xfrm>
          <a:prstGeom prst="rect">
            <a:avLst/>
          </a:prstGeom>
        </p:spPr>
      </p:pic>
      <p:pic>
        <p:nvPicPr>
          <p:cNvPr id="166" name="Obraz 165">
            <a:extLst>
              <a:ext uri="{FF2B5EF4-FFF2-40B4-BE49-F238E27FC236}">
                <a16:creationId xmlns:a16="http://schemas.microsoft.com/office/drawing/2014/main" id="{DE13AABD-AC09-420B-A515-317EA8CBC6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252" y="1392086"/>
            <a:ext cx="1447800" cy="504825"/>
          </a:xfrm>
          <a:prstGeom prst="rect">
            <a:avLst/>
          </a:prstGeom>
        </p:spPr>
      </p:pic>
      <p:sp>
        <p:nvSpPr>
          <p:cNvPr id="45" name="Prostokąt 44">
            <a:extLst>
              <a:ext uri="{FF2B5EF4-FFF2-40B4-BE49-F238E27FC236}">
                <a16:creationId xmlns:a16="http://schemas.microsoft.com/office/drawing/2014/main" id="{5877F92A-BE8E-4F35-8D36-A4875FEA3802}"/>
              </a:ext>
            </a:extLst>
          </p:cNvPr>
          <p:cNvSpPr/>
          <p:nvPr/>
        </p:nvSpPr>
        <p:spPr>
          <a:xfrm>
            <a:off x="4292353" y="2392531"/>
            <a:ext cx="1966404" cy="2507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78" name="Łącznik prosty 177">
            <a:extLst>
              <a:ext uri="{FF2B5EF4-FFF2-40B4-BE49-F238E27FC236}">
                <a16:creationId xmlns:a16="http://schemas.microsoft.com/office/drawing/2014/main" id="{EE2D1330-FF1D-4FDB-8A98-2DD910957BAD}"/>
              </a:ext>
            </a:extLst>
          </p:cNvPr>
          <p:cNvCxnSpPr/>
          <p:nvPr/>
        </p:nvCxnSpPr>
        <p:spPr>
          <a:xfrm flipV="1">
            <a:off x="4776186" y="3240350"/>
            <a:ext cx="310719" cy="20640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Owal 57">
            <a:extLst>
              <a:ext uri="{FF2B5EF4-FFF2-40B4-BE49-F238E27FC236}">
                <a16:creationId xmlns:a16="http://schemas.microsoft.com/office/drawing/2014/main" id="{895098C0-2B45-4A4B-A01A-9FEA1154DA90}"/>
              </a:ext>
            </a:extLst>
          </p:cNvPr>
          <p:cNvSpPr/>
          <p:nvPr/>
        </p:nvSpPr>
        <p:spPr>
          <a:xfrm>
            <a:off x="5023279" y="3420122"/>
            <a:ext cx="88777" cy="817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59" name="Łącznik prosty 58">
            <a:extLst>
              <a:ext uri="{FF2B5EF4-FFF2-40B4-BE49-F238E27FC236}">
                <a16:creationId xmlns:a16="http://schemas.microsoft.com/office/drawing/2014/main" id="{3BA4A93D-D925-45BD-84B6-336DA4AD794E}"/>
              </a:ext>
            </a:extLst>
          </p:cNvPr>
          <p:cNvCxnSpPr>
            <a:cxnSpLocks/>
          </p:cNvCxnSpPr>
          <p:nvPr/>
        </p:nvCxnSpPr>
        <p:spPr>
          <a:xfrm>
            <a:off x="5086905" y="3450589"/>
            <a:ext cx="176665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Łącznik prosty ze strzałką 60">
            <a:extLst>
              <a:ext uri="{FF2B5EF4-FFF2-40B4-BE49-F238E27FC236}">
                <a16:creationId xmlns:a16="http://schemas.microsoft.com/office/drawing/2014/main" id="{13D4E4B6-EBAF-4837-A0CA-9C68B1349279}"/>
              </a:ext>
            </a:extLst>
          </p:cNvPr>
          <p:cNvCxnSpPr>
            <a:cxnSpLocks/>
          </p:cNvCxnSpPr>
          <p:nvPr/>
        </p:nvCxnSpPr>
        <p:spPr>
          <a:xfrm flipV="1">
            <a:off x="2912152" y="1972317"/>
            <a:ext cx="0" cy="14581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2" name="Łącznik prosty ze strzałką 61">
            <a:extLst>
              <a:ext uri="{FF2B5EF4-FFF2-40B4-BE49-F238E27FC236}">
                <a16:creationId xmlns:a16="http://schemas.microsoft.com/office/drawing/2014/main" id="{2E328E38-6BE3-4D30-A32F-D085C9ABCE9D}"/>
              </a:ext>
            </a:extLst>
          </p:cNvPr>
          <p:cNvCxnSpPr>
            <a:cxnSpLocks/>
          </p:cNvCxnSpPr>
          <p:nvPr/>
        </p:nvCxnSpPr>
        <p:spPr>
          <a:xfrm flipV="1">
            <a:off x="2502301" y="1970843"/>
            <a:ext cx="0" cy="14581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5" name="Łącznik prosty ze strzałką 64">
            <a:extLst>
              <a:ext uri="{FF2B5EF4-FFF2-40B4-BE49-F238E27FC236}">
                <a16:creationId xmlns:a16="http://schemas.microsoft.com/office/drawing/2014/main" id="{75001BE1-1E03-4ABE-B500-AC2A7FC44A0A}"/>
              </a:ext>
            </a:extLst>
          </p:cNvPr>
          <p:cNvCxnSpPr>
            <a:cxnSpLocks/>
          </p:cNvCxnSpPr>
          <p:nvPr/>
        </p:nvCxnSpPr>
        <p:spPr>
          <a:xfrm flipV="1">
            <a:off x="3701247" y="1990073"/>
            <a:ext cx="0" cy="14581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Łącznik prosty ze strzałką 65">
            <a:extLst>
              <a:ext uri="{FF2B5EF4-FFF2-40B4-BE49-F238E27FC236}">
                <a16:creationId xmlns:a16="http://schemas.microsoft.com/office/drawing/2014/main" id="{D134AF91-3174-4C17-ADFB-08841A7392E6}"/>
              </a:ext>
            </a:extLst>
          </p:cNvPr>
          <p:cNvCxnSpPr>
            <a:cxnSpLocks/>
          </p:cNvCxnSpPr>
          <p:nvPr/>
        </p:nvCxnSpPr>
        <p:spPr>
          <a:xfrm flipV="1">
            <a:off x="3291396" y="1988599"/>
            <a:ext cx="0" cy="14581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7" name="Łącznik prosty ze strzałką 66">
            <a:extLst>
              <a:ext uri="{FF2B5EF4-FFF2-40B4-BE49-F238E27FC236}">
                <a16:creationId xmlns:a16="http://schemas.microsoft.com/office/drawing/2014/main" id="{AFE5C843-2E25-4608-B6E8-63FB8F9CBBAD}"/>
              </a:ext>
            </a:extLst>
          </p:cNvPr>
          <p:cNvCxnSpPr>
            <a:cxnSpLocks/>
          </p:cNvCxnSpPr>
          <p:nvPr/>
        </p:nvCxnSpPr>
        <p:spPr>
          <a:xfrm flipV="1">
            <a:off x="4082709" y="1974907"/>
            <a:ext cx="0" cy="14581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86" name="Obraz 185">
            <a:extLst>
              <a:ext uri="{FF2B5EF4-FFF2-40B4-BE49-F238E27FC236}">
                <a16:creationId xmlns:a16="http://schemas.microsoft.com/office/drawing/2014/main" id="{97504E52-BA1A-4DCB-A0B9-8130BF07C85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29122" y="2744559"/>
            <a:ext cx="972462" cy="486231"/>
          </a:xfrm>
          <a:prstGeom prst="rect">
            <a:avLst/>
          </a:prstGeom>
        </p:spPr>
      </p:pic>
      <p:cxnSp>
        <p:nvCxnSpPr>
          <p:cNvPr id="188" name="Łącznik prosty 187">
            <a:extLst>
              <a:ext uri="{FF2B5EF4-FFF2-40B4-BE49-F238E27FC236}">
                <a16:creationId xmlns:a16="http://schemas.microsoft.com/office/drawing/2014/main" id="{58E8668B-344A-4D07-A522-58230F94A1EB}"/>
              </a:ext>
            </a:extLst>
          </p:cNvPr>
          <p:cNvCxnSpPr>
            <a:cxnSpLocks/>
          </p:cNvCxnSpPr>
          <p:nvPr/>
        </p:nvCxnSpPr>
        <p:spPr>
          <a:xfrm>
            <a:off x="932152" y="4643021"/>
            <a:ext cx="379456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Owal 73">
            <a:extLst>
              <a:ext uri="{FF2B5EF4-FFF2-40B4-BE49-F238E27FC236}">
                <a16:creationId xmlns:a16="http://schemas.microsoft.com/office/drawing/2014/main" id="{3B850AA3-88F3-49F4-B14E-063E8D9D1EED}"/>
              </a:ext>
            </a:extLst>
          </p:cNvPr>
          <p:cNvSpPr/>
          <p:nvPr/>
        </p:nvSpPr>
        <p:spPr>
          <a:xfrm>
            <a:off x="887764" y="4607422"/>
            <a:ext cx="88777" cy="817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6" name="Łącznik prosty 75">
            <a:extLst>
              <a:ext uri="{FF2B5EF4-FFF2-40B4-BE49-F238E27FC236}">
                <a16:creationId xmlns:a16="http://schemas.microsoft.com/office/drawing/2014/main" id="{2C6069E3-F748-4BA6-8106-A647F884B711}"/>
              </a:ext>
            </a:extLst>
          </p:cNvPr>
          <p:cNvCxnSpPr/>
          <p:nvPr/>
        </p:nvCxnSpPr>
        <p:spPr>
          <a:xfrm flipV="1">
            <a:off x="4712560" y="4447446"/>
            <a:ext cx="310719" cy="20640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Owal 76">
            <a:extLst>
              <a:ext uri="{FF2B5EF4-FFF2-40B4-BE49-F238E27FC236}">
                <a16:creationId xmlns:a16="http://schemas.microsoft.com/office/drawing/2014/main" id="{6661374A-1722-49AA-B380-333B6959F32B}"/>
              </a:ext>
            </a:extLst>
          </p:cNvPr>
          <p:cNvSpPr/>
          <p:nvPr/>
        </p:nvSpPr>
        <p:spPr>
          <a:xfrm>
            <a:off x="4959653" y="4609462"/>
            <a:ext cx="88777" cy="817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8" name="Łącznik prosty 77">
            <a:extLst>
              <a:ext uri="{FF2B5EF4-FFF2-40B4-BE49-F238E27FC236}">
                <a16:creationId xmlns:a16="http://schemas.microsoft.com/office/drawing/2014/main" id="{C3EA5916-596A-45FA-8F88-7A2574A39D26}"/>
              </a:ext>
            </a:extLst>
          </p:cNvPr>
          <p:cNvCxnSpPr>
            <a:cxnSpLocks/>
          </p:cNvCxnSpPr>
          <p:nvPr/>
        </p:nvCxnSpPr>
        <p:spPr>
          <a:xfrm>
            <a:off x="5023279" y="4639929"/>
            <a:ext cx="3000839" cy="1392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0" name="Prostokąt 79">
            <a:extLst>
              <a:ext uri="{FF2B5EF4-FFF2-40B4-BE49-F238E27FC236}">
                <a16:creationId xmlns:a16="http://schemas.microsoft.com/office/drawing/2014/main" id="{7A280320-A7C0-4D14-B27A-2176DB092502}"/>
              </a:ext>
            </a:extLst>
          </p:cNvPr>
          <p:cNvSpPr/>
          <p:nvPr/>
        </p:nvSpPr>
        <p:spPr>
          <a:xfrm>
            <a:off x="6336440" y="2392530"/>
            <a:ext cx="1966404" cy="250794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54B129C6-013C-46E9-B0D7-44D3715E25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9371" y="1391841"/>
            <a:ext cx="2516815" cy="488461"/>
          </a:xfrm>
          <a:prstGeom prst="rect">
            <a:avLst/>
          </a:prstGeom>
        </p:spPr>
      </p:pic>
      <p:cxnSp>
        <p:nvCxnSpPr>
          <p:cNvPr id="83" name="Łącznik prosty ze strzałką 82">
            <a:extLst>
              <a:ext uri="{FF2B5EF4-FFF2-40B4-BE49-F238E27FC236}">
                <a16:creationId xmlns:a16="http://schemas.microsoft.com/office/drawing/2014/main" id="{1C2FF36D-B31D-45FF-9770-146E2881425D}"/>
              </a:ext>
            </a:extLst>
          </p:cNvPr>
          <p:cNvCxnSpPr>
            <a:cxnSpLocks/>
          </p:cNvCxnSpPr>
          <p:nvPr/>
        </p:nvCxnSpPr>
        <p:spPr>
          <a:xfrm flipV="1">
            <a:off x="6853561" y="2002817"/>
            <a:ext cx="0" cy="1458157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4" name="Łącznik prosty ze strzałką 83">
            <a:extLst>
              <a:ext uri="{FF2B5EF4-FFF2-40B4-BE49-F238E27FC236}">
                <a16:creationId xmlns:a16="http://schemas.microsoft.com/office/drawing/2014/main" id="{1058FE04-18DC-49F2-9B2D-A011DE86B241}"/>
              </a:ext>
            </a:extLst>
          </p:cNvPr>
          <p:cNvCxnSpPr>
            <a:cxnSpLocks/>
          </p:cNvCxnSpPr>
          <p:nvPr/>
        </p:nvCxnSpPr>
        <p:spPr>
          <a:xfrm flipV="1">
            <a:off x="6443710" y="2001343"/>
            <a:ext cx="0" cy="1458157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5" name="Łącznik prosty ze strzałką 84">
            <a:extLst>
              <a:ext uri="{FF2B5EF4-FFF2-40B4-BE49-F238E27FC236}">
                <a16:creationId xmlns:a16="http://schemas.microsoft.com/office/drawing/2014/main" id="{7C28F17B-5DFD-4C6E-AB1E-BA4D7B3090F6}"/>
              </a:ext>
            </a:extLst>
          </p:cNvPr>
          <p:cNvCxnSpPr>
            <a:cxnSpLocks/>
          </p:cNvCxnSpPr>
          <p:nvPr/>
        </p:nvCxnSpPr>
        <p:spPr>
          <a:xfrm flipV="1">
            <a:off x="7642656" y="2020573"/>
            <a:ext cx="0" cy="262770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6" name="Łącznik prosty ze strzałką 85">
            <a:extLst>
              <a:ext uri="{FF2B5EF4-FFF2-40B4-BE49-F238E27FC236}">
                <a16:creationId xmlns:a16="http://schemas.microsoft.com/office/drawing/2014/main" id="{7F25AC47-DF28-4070-99B5-E91DB7988FB6}"/>
              </a:ext>
            </a:extLst>
          </p:cNvPr>
          <p:cNvCxnSpPr>
            <a:cxnSpLocks/>
          </p:cNvCxnSpPr>
          <p:nvPr/>
        </p:nvCxnSpPr>
        <p:spPr>
          <a:xfrm flipV="1">
            <a:off x="7232805" y="2019099"/>
            <a:ext cx="0" cy="262083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7" name="Łącznik prosty ze strzałką 86">
            <a:extLst>
              <a:ext uri="{FF2B5EF4-FFF2-40B4-BE49-F238E27FC236}">
                <a16:creationId xmlns:a16="http://schemas.microsoft.com/office/drawing/2014/main" id="{329F1632-37B9-4192-8F1C-05B756F07EDF}"/>
              </a:ext>
            </a:extLst>
          </p:cNvPr>
          <p:cNvCxnSpPr>
            <a:cxnSpLocks/>
          </p:cNvCxnSpPr>
          <p:nvPr/>
        </p:nvCxnSpPr>
        <p:spPr>
          <a:xfrm flipV="1">
            <a:off x="8024118" y="2005407"/>
            <a:ext cx="0" cy="2642867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0" name="Obraz 49">
            <a:extLst>
              <a:ext uri="{FF2B5EF4-FFF2-40B4-BE49-F238E27FC236}">
                <a16:creationId xmlns:a16="http://schemas.microsoft.com/office/drawing/2014/main" id="{A952B96A-186C-4B85-8C83-168266FF02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8426" y="2575195"/>
            <a:ext cx="1590675" cy="542925"/>
          </a:xfrm>
          <a:prstGeom prst="rect">
            <a:avLst/>
          </a:prstGeom>
        </p:spPr>
      </p:pic>
      <p:pic>
        <p:nvPicPr>
          <p:cNvPr id="101" name="Obraz 100">
            <a:extLst>
              <a:ext uri="{FF2B5EF4-FFF2-40B4-BE49-F238E27FC236}">
                <a16:creationId xmlns:a16="http://schemas.microsoft.com/office/drawing/2014/main" id="{45AAC757-4C4F-46B3-9524-BDC9AAC390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4298" y="5151796"/>
            <a:ext cx="923925" cy="895350"/>
          </a:xfrm>
          <a:prstGeom prst="rect">
            <a:avLst/>
          </a:prstGeom>
        </p:spPr>
      </p:pic>
      <p:pic>
        <p:nvPicPr>
          <p:cNvPr id="102" name="Obraz 101">
            <a:extLst>
              <a:ext uri="{FF2B5EF4-FFF2-40B4-BE49-F238E27FC236}">
                <a16:creationId xmlns:a16="http://schemas.microsoft.com/office/drawing/2014/main" id="{A33CFD86-0E56-44D4-84DD-B37B779519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8700" y="5990659"/>
            <a:ext cx="733425" cy="209550"/>
          </a:xfrm>
          <a:prstGeom prst="rect">
            <a:avLst/>
          </a:prstGeom>
        </p:spPr>
      </p:pic>
      <p:pic>
        <p:nvPicPr>
          <p:cNvPr id="103" name="Obraz 102">
            <a:extLst>
              <a:ext uri="{FF2B5EF4-FFF2-40B4-BE49-F238E27FC236}">
                <a16:creationId xmlns:a16="http://schemas.microsoft.com/office/drawing/2014/main" id="{AA4DA840-C52B-4CFC-94C4-90C225125E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30194" y="1469110"/>
            <a:ext cx="899596" cy="875819"/>
          </a:xfrm>
          <a:prstGeom prst="rect">
            <a:avLst/>
          </a:prstGeom>
        </p:spPr>
      </p:pic>
      <p:pic>
        <p:nvPicPr>
          <p:cNvPr id="104" name="Obraz 103">
            <a:extLst>
              <a:ext uri="{FF2B5EF4-FFF2-40B4-BE49-F238E27FC236}">
                <a16:creationId xmlns:a16="http://schemas.microsoft.com/office/drawing/2014/main" id="{F136F75A-2849-4BD0-9C58-22A7BF207F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1175" y="1295072"/>
            <a:ext cx="590550" cy="209550"/>
          </a:xfrm>
          <a:prstGeom prst="rect">
            <a:avLst/>
          </a:prstGeom>
        </p:spPr>
      </p:pic>
      <p:cxnSp>
        <p:nvCxnSpPr>
          <p:cNvPr id="107" name="Łącznik prosty 106">
            <a:extLst>
              <a:ext uri="{FF2B5EF4-FFF2-40B4-BE49-F238E27FC236}">
                <a16:creationId xmlns:a16="http://schemas.microsoft.com/office/drawing/2014/main" id="{AAC80265-620E-4E22-AE23-3DA83450E2FE}"/>
              </a:ext>
            </a:extLst>
          </p:cNvPr>
          <p:cNvCxnSpPr>
            <a:cxnSpLocks/>
            <a:endCxn id="45" idx="2"/>
          </p:cNvCxnSpPr>
          <p:nvPr/>
        </p:nvCxnSpPr>
        <p:spPr>
          <a:xfrm flipV="1">
            <a:off x="5275555" y="4900474"/>
            <a:ext cx="0" cy="39061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Łącznik prosty 109">
            <a:extLst>
              <a:ext uri="{FF2B5EF4-FFF2-40B4-BE49-F238E27FC236}">
                <a16:creationId xmlns:a16="http://schemas.microsoft.com/office/drawing/2014/main" id="{397E5441-1F06-485B-B87A-57726413C33D}"/>
              </a:ext>
            </a:extLst>
          </p:cNvPr>
          <p:cNvCxnSpPr>
            <a:cxnSpLocks/>
          </p:cNvCxnSpPr>
          <p:nvPr/>
        </p:nvCxnSpPr>
        <p:spPr>
          <a:xfrm flipV="1">
            <a:off x="5257799" y="2219417"/>
            <a:ext cx="0" cy="19029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7" name="Obraz 116">
            <a:extLst>
              <a:ext uri="{FF2B5EF4-FFF2-40B4-BE49-F238E27FC236}">
                <a16:creationId xmlns:a16="http://schemas.microsoft.com/office/drawing/2014/main" id="{E4759270-993F-421E-9A5F-70A1956754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43021" y="4709293"/>
            <a:ext cx="521136" cy="181265"/>
          </a:xfrm>
          <a:prstGeom prst="rect">
            <a:avLst/>
          </a:prstGeom>
        </p:spPr>
      </p:pic>
      <p:pic>
        <p:nvPicPr>
          <p:cNvPr id="119" name="Obraz 118">
            <a:extLst>
              <a:ext uri="{FF2B5EF4-FFF2-40B4-BE49-F238E27FC236}">
                <a16:creationId xmlns:a16="http://schemas.microsoft.com/office/drawing/2014/main" id="{6509D4CC-51F3-471A-98F4-E6F5FED5A9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51396" y="3567013"/>
            <a:ext cx="521136" cy="181265"/>
          </a:xfrm>
          <a:prstGeom prst="rect">
            <a:avLst/>
          </a:prstGeom>
        </p:spPr>
      </p:pic>
      <p:pic>
        <p:nvPicPr>
          <p:cNvPr id="63" name="Obraz 62">
            <a:extLst>
              <a:ext uri="{FF2B5EF4-FFF2-40B4-BE49-F238E27FC236}">
                <a16:creationId xmlns:a16="http://schemas.microsoft.com/office/drawing/2014/main" id="{36CCDE77-F924-488F-8249-FDAB69EACD3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74171" y="1306574"/>
            <a:ext cx="1219200" cy="533400"/>
          </a:xfrm>
          <a:prstGeom prst="rect">
            <a:avLst/>
          </a:prstGeom>
        </p:spPr>
      </p:pic>
      <p:pic>
        <p:nvPicPr>
          <p:cNvPr id="68" name="Obraz 67">
            <a:extLst>
              <a:ext uri="{FF2B5EF4-FFF2-40B4-BE49-F238E27FC236}">
                <a16:creationId xmlns:a16="http://schemas.microsoft.com/office/drawing/2014/main" id="{C93ED2B7-3785-4D02-BE21-35FC08DE6FE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51585" y="2433327"/>
            <a:ext cx="1790700" cy="3048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23F5AE9-7D00-4873-BE05-9C82BCE51F4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68542" y="2585575"/>
            <a:ext cx="1288385" cy="570082"/>
          </a:xfrm>
          <a:prstGeom prst="rect">
            <a:avLst/>
          </a:prstGeom>
        </p:spPr>
      </p:pic>
      <p:cxnSp>
        <p:nvCxnSpPr>
          <p:cNvPr id="60" name="Łącznik prosty ze strzałką 59">
            <a:extLst>
              <a:ext uri="{FF2B5EF4-FFF2-40B4-BE49-F238E27FC236}">
                <a16:creationId xmlns:a16="http://schemas.microsoft.com/office/drawing/2014/main" id="{D54D65BB-A55B-4E71-9F08-956E34FEB484}"/>
              </a:ext>
            </a:extLst>
          </p:cNvPr>
          <p:cNvCxnSpPr>
            <a:cxnSpLocks/>
          </p:cNvCxnSpPr>
          <p:nvPr/>
        </p:nvCxnSpPr>
        <p:spPr>
          <a:xfrm flipV="1">
            <a:off x="2110574" y="1979721"/>
            <a:ext cx="0" cy="14581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Obraz 1">
            <a:extLst>
              <a:ext uri="{FF2B5EF4-FFF2-40B4-BE49-F238E27FC236}">
                <a16:creationId xmlns:a16="http://schemas.microsoft.com/office/drawing/2014/main" id="{0B706168-49B8-9231-D3F5-D10A880D7CE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59149" y="3541026"/>
            <a:ext cx="470009" cy="100846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48072A5-40ED-CCFE-8C8F-5048D1BA690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5528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ustomShape 2">
            <a:extLst>
              <a:ext uri="{FF2B5EF4-FFF2-40B4-BE49-F238E27FC236}">
                <a16:creationId xmlns:a16="http://schemas.microsoft.com/office/drawing/2014/main" id="{9E5F92D8-69CC-4D98-B680-1BD60AE66B5D}"/>
              </a:ext>
            </a:extLst>
          </p:cNvPr>
          <p:cNvSpPr/>
          <p:nvPr/>
        </p:nvSpPr>
        <p:spPr>
          <a:xfrm>
            <a:off x="457200" y="47216"/>
            <a:ext cx="8227080" cy="1140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000" b="1" strike="noStrike" spc="-1" dirty="0">
                <a:solidFill>
                  <a:srgbClr val="1FAE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Architektura sieciowa:</a:t>
            </a:r>
            <a:endParaRPr lang="pl-PL" sz="2000" b="0" strike="noStrike" spc="-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2E721F3-4935-3521-A5EB-66245FBCC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395682E3-411F-0EB3-432C-F672E7334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" y="763574"/>
            <a:ext cx="8358187" cy="505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62545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446465F8-0C2C-367E-0E1A-22B3F06B556D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16775" y="1797756"/>
            <a:ext cx="2889464" cy="1519304"/>
          </a:xfrm>
        </p:spPr>
        <p:txBody>
          <a:bodyPr/>
          <a:lstStyle/>
          <a:p>
            <a:r>
              <a:rPr lang="pl-PL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Jednostkowy</a:t>
            </a:r>
            <a:endParaRPr lang="pl-PL" sz="3200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D048FDF-1D6E-5AB5-1542-BDDE67673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395" y="3527449"/>
            <a:ext cx="7750205" cy="93935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0" rIns="0" bIns="1587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000" b="1" i="0" u="none" strike="noStrike" cap="none" normalizeH="0" baseline="0" dirty="0">
              <a:ln>
                <a:noFill/>
              </a:ln>
              <a:solidFill>
                <a:srgbClr val="202122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1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altLang="pl-PL" sz="2000" b="1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taki, który zdarza się tylko raz lub bardzo rzadko</a:t>
            </a:r>
            <a:r>
              <a:rPr kumimoji="0" lang="pl-PL" altLang="pl-PL" sz="1400" b="1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pl-PL" altLang="pl-PL" sz="1400" b="1" u="sng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1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altLang="pl-PL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źródło: https://wsjp.pl/haslo/podglad/28710/jednostkowy/5205239/fakt 12-12.2023 r. </a:t>
            </a:r>
            <a:endParaRPr kumimoji="0" lang="pl-PL" altLang="pl-PL" sz="1200" i="0" strike="noStrike" cap="none" normalizeH="0" baseline="0" dirty="0">
              <a:ln>
                <a:noFill/>
              </a:ln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795A6213-6D75-8CC0-7FB0-C28C6F395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6606"/>
            <a:ext cx="8229600" cy="801150"/>
          </a:xfrm>
        </p:spPr>
        <p:txBody>
          <a:bodyPr/>
          <a:lstStyle/>
          <a:p>
            <a:pPr algn="ctr"/>
            <a:r>
              <a:rPr lang="pl-PL" sz="2000" b="1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Interpretacja pojęć jednostkowego dopuszczenia</a:t>
            </a:r>
            <a:endParaRPr lang="pl-PL" sz="4000" i="1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6B4435D9-CEE3-B652-BAB5-5A23E3B33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FFB8800-112D-80A1-BFE2-B258E3053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87" y="2993210"/>
            <a:ext cx="2647950" cy="6477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85FFB89-2C48-AA31-E02D-62D3CBB4AFAA}"/>
              </a:ext>
            </a:extLst>
          </p:cNvPr>
          <p:cNvSpPr txBox="1">
            <a:spLocks/>
          </p:cNvSpPr>
          <p:nvPr/>
        </p:nvSpPr>
        <p:spPr>
          <a:xfrm>
            <a:off x="342900" y="344624"/>
            <a:ext cx="8229600" cy="801150"/>
          </a:xfrm>
          <a:prstGeom prst="rect">
            <a:avLst/>
          </a:prstGeom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JEDNOSTKOWE</a:t>
            </a:r>
            <a:r>
              <a:rPr lang="pl-PL" sz="2000" b="1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DOPUSZCZENIE</a:t>
            </a:r>
            <a:endParaRPr lang="pl-PL" sz="4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169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038F61-8CAE-D986-0BBC-B5FC12633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67" y="217312"/>
            <a:ext cx="8771466" cy="1144800"/>
          </a:xfrm>
        </p:spPr>
        <p:txBody>
          <a:bodyPr/>
          <a:lstStyle/>
          <a:p>
            <a:r>
              <a:rPr lang="pl-PL" sz="2400" b="1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DOPUSZCZENIE JEDNOSTKOWE – STANOWISKO </a:t>
            </a:r>
            <a:r>
              <a:rPr lang="pl-PL" sz="2400" b="1" dirty="0" err="1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MRiT</a:t>
            </a:r>
            <a:br>
              <a:rPr lang="pl-PL" sz="2400" b="1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l-PL" sz="2400" b="1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6014DC8-422E-41B3-AF82-9AE48BF87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7" y="869244"/>
            <a:ext cx="8652933" cy="3781778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3F4B8FB-1AA1-AD72-6FD3-BC3B4249E86F}"/>
              </a:ext>
            </a:extLst>
          </p:cNvPr>
          <p:cNvSpPr txBox="1"/>
          <p:nvPr/>
        </p:nvSpPr>
        <p:spPr>
          <a:xfrm rot="5400000">
            <a:off x="582262" y="4741656"/>
            <a:ext cx="537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…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D31CCDE-D30A-F40A-1AE5-7D8B4CB83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03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dtytuł 2">
            <a:extLst>
              <a:ext uri="{FF2B5EF4-FFF2-40B4-BE49-F238E27FC236}">
                <a16:creationId xmlns:a16="http://schemas.microsoft.com/office/drawing/2014/main" id="{8F30EA44-01BF-8679-B730-0E3E78F36DC6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296423" y="928835"/>
            <a:ext cx="8551153" cy="46623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200" i="1" dirty="0">
                <a:solidFill>
                  <a:schemeClr val="accent1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Sentencja z odpowiedzi Ministerstwa Rozwoju i Technologii, znak sprawy: DAB-III.7120.20.2022, z dnia 14 listopada 2022 r.:</a:t>
            </a:r>
          </a:p>
          <a:p>
            <a:pPr marL="0" indent="0">
              <a:buNone/>
            </a:pPr>
            <a:endParaRPr lang="pl-PL" sz="1400" i="1" dirty="0">
              <a:solidFill>
                <a:schemeClr val="accent1">
                  <a:lumMod val="7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pl-PL" sz="1400" i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  <a:p>
            <a:pPr marL="0" indent="0">
              <a:buNone/>
            </a:pPr>
            <a:endParaRPr lang="pl-PL" sz="1400" i="1" dirty="0">
              <a:solidFill>
                <a:schemeClr val="accent1">
                  <a:lumMod val="7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l-PL" sz="1600" b="1" i="0" u="sng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„Podkreślenia jednak wymaga, że regulacje te dotyczą wyrobów, które nie są seryjnie produkowane z przeznaczeniem do powszechnego stosowania. </a:t>
            </a:r>
            <a:r>
              <a:rPr lang="pl-PL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Wyrób przeznaczony do jednostkowego zastosowania nie może stanowić przedmiotu swobodnego obrotu handlowego, to znaczy, że wyrób taki nie może być odstąpiony, sprzedany bądź przekazany w celu zastosowania w innym obiekcie budowlanym.</a:t>
            </a:r>
          </a:p>
          <a:p>
            <a:pPr marL="0" indent="0" algn="just">
              <a:lnSpc>
                <a:spcPct val="100000"/>
              </a:lnSpc>
              <a:buNone/>
            </a:pPr>
            <a:br>
              <a:rPr lang="pl-PL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l-PL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Zatem jednostkowe zastosowanie wyrobu budowlanego powinno mieć miejsce </a:t>
            </a:r>
            <a:r>
              <a:rPr lang="pl-PL" sz="1600" b="1" i="0" u="sng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 szczególnych przypadkach,</a:t>
            </a:r>
            <a:r>
              <a:rPr lang="pl-PL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kiedy wyrób został zaprojektowany i wytworzony z uwagi </a:t>
            </a:r>
            <a:r>
              <a:rPr lang="pl-PL" sz="1600" b="1" i="0" u="sng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specjalne potrzeby, wyprodukowany dla jednego, konkretnego przypadku zastosowania.”</a:t>
            </a:r>
            <a:r>
              <a:rPr lang="pl-PL" sz="1600" b="1" u="sng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pl-PL" sz="1600" b="0" i="0" dirty="0">
              <a:solidFill>
                <a:schemeClr val="accent1">
                  <a:lumMod val="50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l-PL" sz="1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pl-PL" sz="1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pl-PL" sz="800" dirty="0"/>
            </a:br>
            <a:endParaRPr lang="pl-PL" sz="1400" i="1" dirty="0">
              <a:solidFill>
                <a:schemeClr val="accent1">
                  <a:lumMod val="7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2707B5F-0C29-CAB0-8FBF-F83E18D08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58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A7A89C64-D4CE-00B5-DEDB-B65F9439B4DE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219721" y="2666759"/>
            <a:ext cx="8527003" cy="349126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Sentencja z odpowiedzi Głównego Urzędu Nadzoru Budowlanego, </a:t>
            </a:r>
            <a:r>
              <a:rPr kumimoji="0" lang="pl-PL" sz="1050" b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znak DWB.4131.169.2023, z dnia  30 października 2023 r.: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05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„Przepisy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 10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znajdują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zastosowanie w szczególnych przypadkach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Co do zasady, dotyczą one bowiem wyrobów zaprojektowanych i wytworzonych z uwagi na specjalne potrzeby, wyprodukowanych dla jednego, konkretnego przypadku zastosowania. Przy czym z określenia „wyrób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dopuszczony do jednostkowego zastosowania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wynika, iż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 jest on produkowany seryjnie z przeznaczeniem do powszechnego stosowania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Nie może on zatem stanowić przedmiotu swobodnego obrotu handlowego, to znaczy nie może być odstąpiony, sprzedany bądź przekazany celem zastosowania w innym obiekcie budowlanym.”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25A5868-ECC2-DC5C-C377-79CD05940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7819"/>
            <a:ext cx="1979720" cy="46743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C5A15DD-91AB-C916-F833-F2AA34417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21" y="0"/>
            <a:ext cx="8527003" cy="1672342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050CC14-0840-D7D8-0BF0-9FCA71737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28130"/>
            <a:ext cx="3559385" cy="97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95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1AFF6E14-C85B-2500-0228-2DD020CBC6E7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457200" y="1878299"/>
            <a:ext cx="8229240" cy="3977280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PRZYKŁADY</a:t>
            </a:r>
          </a:p>
          <a:p>
            <a:endParaRPr lang="pl-PL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zakłady profesjonalnej energetyki (za wyjątkiem obiektów socjalno – biurowych),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zakłady produkcyjne w ruchu ciągłym, w których silniki i aparaty pracują na średnim napięciu (za wyjątkiem obiektów socjalno – biurowych),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budowle o specjalnym przeznaczeniu np.: kopalnie, mosty zwodzone, elektryczne turbiny morskie itp.  </a:t>
            </a:r>
          </a:p>
          <a:p>
            <a:pPr marL="0" indent="0">
              <a:buNone/>
            </a:pPr>
            <a:endParaRPr lang="pl-PL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AD50613B-A17C-9494-119A-90CF8F15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0021"/>
            <a:ext cx="8229240" cy="1144800"/>
          </a:xfrm>
        </p:spPr>
        <p:txBody>
          <a:bodyPr/>
          <a:lstStyle/>
          <a:p>
            <a:pPr algn="ctr"/>
            <a:r>
              <a:rPr lang="pl-PL" sz="2400" b="1" dirty="0">
                <a:solidFill>
                  <a:srgbClr val="2DA2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Szczególne przypadki zastosowania i specjalne potrzeby obiektu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B66E0CB-80E9-92B7-3E83-2CF562630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7819"/>
            <a:ext cx="1979720" cy="46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18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0E8179-3366-3A8E-6C5B-D7882D5EF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80" y="1609524"/>
            <a:ext cx="8229240" cy="1144800"/>
          </a:xfrm>
        </p:spPr>
        <p:txBody>
          <a:bodyPr/>
          <a:lstStyle/>
          <a:p>
            <a:pPr algn="ctr"/>
            <a:r>
              <a:rPr lang="pl-PL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ZAPRASZAMY DO SIEDZIBY FIRMY CERBEX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EA7FC53-9657-9255-30A8-D7C3EA2CA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647" y="2754324"/>
            <a:ext cx="5626855" cy="3304754"/>
          </a:xfrm>
          <a:prstGeom prst="rect">
            <a:avLst/>
          </a:prstGeom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F1F6E41C-8D8C-7403-74C4-0559FA6A1859}"/>
              </a:ext>
            </a:extLst>
          </p:cNvPr>
          <p:cNvSpPr txBox="1">
            <a:spLocks/>
          </p:cNvSpPr>
          <p:nvPr/>
        </p:nvSpPr>
        <p:spPr>
          <a:xfrm>
            <a:off x="288454" y="464724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Dziękuję za uwagę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A642BE6-3B07-CC40-9ED6-751D3EFBB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7" y="6320902"/>
            <a:ext cx="2019545" cy="477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4734</TotalTime>
  <Words>731</Words>
  <Application>Microsoft Office PowerPoint</Application>
  <PresentationFormat>Pokaz na ekranie (4:3)</PresentationFormat>
  <Paragraphs>72</Paragraphs>
  <Slides>16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3" baseType="lpstr">
      <vt:lpstr>Arial</vt:lpstr>
      <vt:lpstr>Lucida Sans Unicode</vt:lpstr>
      <vt:lpstr>Symbol</vt:lpstr>
      <vt:lpstr>Tahoma</vt:lpstr>
      <vt:lpstr>Times New Roman</vt:lpstr>
      <vt:lpstr>Wingdings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Interpretacja pojęć jednostkowego dopuszczenia</vt:lpstr>
      <vt:lpstr>DOPUSZCZENIE JEDNOSTKOWE – STANOWISKO MRiT </vt:lpstr>
      <vt:lpstr>Prezentacja programu PowerPoint</vt:lpstr>
      <vt:lpstr>Prezentacja programu PowerPoint</vt:lpstr>
      <vt:lpstr>Szczególne przypadki zastosowania i specjalne potrzeby obiektu </vt:lpstr>
      <vt:lpstr>ZAPRASZAMY DO SIEDZIBY FIRMY CERBEX</vt:lpstr>
    </vt:vector>
  </TitlesOfParts>
  <Company>Martines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 sterowania i kontroli urządzeń przeciwpożarowych CERBEX</dc:title>
  <dc:subject/>
  <dc:creator>.</dc:creator>
  <dc:description/>
  <cp:lastModifiedBy>Mirosław Dybczyk</cp:lastModifiedBy>
  <cp:revision>378</cp:revision>
  <cp:lastPrinted>2021-07-06T12:48:20Z</cp:lastPrinted>
  <dcterms:created xsi:type="dcterms:W3CDTF">2010-05-27T09:39:31Z</dcterms:created>
  <dcterms:modified xsi:type="dcterms:W3CDTF">2024-02-29T08:49:59Z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Martines Inc.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16</vt:i4>
  </property>
  <property fmtid="{D5CDD505-2E9C-101B-9397-08002B2CF9AE}" pid="9" name="PresentationFormat">
    <vt:lpwstr>Pokaz na ekranie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16</vt:i4>
  </property>
</Properties>
</file>